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1"/>
  </p:sldMasterIdLst>
  <p:sldIdLst>
    <p:sldId id="256" r:id="rId2"/>
    <p:sldId id="262" r:id="rId3"/>
    <p:sldId id="257" r:id="rId4"/>
    <p:sldId id="258" r:id="rId5"/>
    <p:sldId id="259" r:id="rId6"/>
    <p:sldId id="260" r:id="rId7"/>
    <p:sldId id="261" r:id="rId8"/>
    <p:sldId id="263" r:id="rId9"/>
    <p:sldId id="264" r:id="rId10"/>
    <p:sldId id="265" r:id="rId11"/>
    <p:sldId id="267" r:id="rId12"/>
    <p:sldId id="275" r:id="rId13"/>
    <p:sldId id="274" r:id="rId14"/>
    <p:sldId id="273" r:id="rId15"/>
    <p:sldId id="272" r:id="rId16"/>
    <p:sldId id="271" r:id="rId17"/>
    <p:sldId id="270" r:id="rId18"/>
    <p:sldId id="269" r:id="rId19"/>
    <p:sldId id="268" r:id="rId20"/>
    <p:sldId id="26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c A. Davis" initials="EAD" lastIdx="1" clrIdx="0">
    <p:extLst>
      <p:ext uri="{19B8F6BF-5375-455C-9EA6-DF929625EA0E}">
        <p15:presenceInfo xmlns:p15="http://schemas.microsoft.com/office/powerpoint/2012/main" userId="S-1-5-21-1255240214-1495692303-1539857752-240980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70" d="100"/>
          <a:sy n="70" d="100"/>
        </p:scale>
        <p:origin x="514" y="3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6-06-29T08:33:50.656" idx="1">
    <p:pos x="10" y="10"/>
    <p:text/>
    <p:extLst>
      <p:ext uri="{C676402C-5697-4E1C-873F-D02D1690AC5C}">
        <p15:threadingInfo xmlns:p15="http://schemas.microsoft.com/office/powerpoint/2012/main" timeZoneBias="42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E989D59-E05B-47CA-A13B-842A814DD01D}" type="datetimeFigureOut">
              <a:rPr lang="en-US" smtClean="0"/>
              <a:t>5/16/2018</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1538D16B-3C69-4180-97F4-E51FE9EF9D82}" type="slidenum">
              <a:rPr lang="en-US" smtClean="0"/>
              <a:t>‹#›</a:t>
            </a:fld>
            <a:endParaRPr lang="en-US"/>
          </a:p>
        </p:txBody>
      </p:sp>
    </p:spTree>
    <p:extLst>
      <p:ext uri="{BB962C8B-B14F-4D97-AF65-F5344CB8AC3E}">
        <p14:creationId xmlns:p14="http://schemas.microsoft.com/office/powerpoint/2010/main" val="2654727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E989D59-E05B-47CA-A13B-842A814DD01D}" type="datetimeFigureOut">
              <a:rPr lang="en-US" smtClean="0"/>
              <a:t>5/16/2018</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38D16B-3C69-4180-97F4-E51FE9EF9D82}" type="slidenum">
              <a:rPr lang="en-US" smtClean="0"/>
              <a:t>‹#›</a:t>
            </a:fld>
            <a:endParaRPr lang="en-US"/>
          </a:p>
        </p:txBody>
      </p:sp>
    </p:spTree>
    <p:extLst>
      <p:ext uri="{BB962C8B-B14F-4D97-AF65-F5344CB8AC3E}">
        <p14:creationId xmlns:p14="http://schemas.microsoft.com/office/powerpoint/2010/main" val="2310219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989D59-E05B-47CA-A13B-842A814DD01D}" type="datetimeFigureOut">
              <a:rPr lang="en-US" smtClean="0"/>
              <a:t>5/16/2018</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38D16B-3C69-4180-97F4-E51FE9EF9D82}" type="slidenum">
              <a:rPr lang="en-US" smtClean="0"/>
              <a:t>‹#›</a:t>
            </a:fld>
            <a:endParaRPr lang="en-US"/>
          </a:p>
        </p:txBody>
      </p:sp>
    </p:spTree>
    <p:extLst>
      <p:ext uri="{BB962C8B-B14F-4D97-AF65-F5344CB8AC3E}">
        <p14:creationId xmlns:p14="http://schemas.microsoft.com/office/powerpoint/2010/main" val="3955754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E989D59-E05B-47CA-A13B-842A814DD01D}" type="datetimeFigureOut">
              <a:rPr lang="en-US" smtClean="0"/>
              <a:t>5/16/2018</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1538D16B-3C69-4180-97F4-E51FE9EF9D82}" type="slidenum">
              <a:rPr lang="en-US" smtClean="0"/>
              <a:t>‹#›</a:t>
            </a:fld>
            <a:endParaRPr lang="en-US"/>
          </a:p>
        </p:txBody>
      </p:sp>
    </p:spTree>
    <p:extLst>
      <p:ext uri="{BB962C8B-B14F-4D97-AF65-F5344CB8AC3E}">
        <p14:creationId xmlns:p14="http://schemas.microsoft.com/office/powerpoint/2010/main" val="3651028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E989D59-E05B-47CA-A13B-842A814DD01D}" type="datetimeFigureOut">
              <a:rPr lang="en-US" smtClean="0"/>
              <a:t>5/16/2018</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1538D16B-3C69-4180-97F4-E51FE9EF9D82}" type="slidenum">
              <a:rPr lang="en-US" smtClean="0"/>
              <a:t>‹#›</a:t>
            </a:fld>
            <a:endParaRPr lang="en-US"/>
          </a:p>
        </p:txBody>
      </p:sp>
    </p:spTree>
    <p:extLst>
      <p:ext uri="{BB962C8B-B14F-4D97-AF65-F5344CB8AC3E}">
        <p14:creationId xmlns:p14="http://schemas.microsoft.com/office/powerpoint/2010/main" val="249018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E989D59-E05B-47CA-A13B-842A814DD01D}" type="datetimeFigureOut">
              <a:rPr lang="en-US" smtClean="0"/>
              <a:t>5/16/2018</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538D16B-3C69-4180-97F4-E51FE9EF9D82}" type="slidenum">
              <a:rPr lang="en-US" smtClean="0"/>
              <a:t>‹#›</a:t>
            </a:fld>
            <a:endParaRPr lang="en-US"/>
          </a:p>
        </p:txBody>
      </p:sp>
    </p:spTree>
    <p:extLst>
      <p:ext uri="{BB962C8B-B14F-4D97-AF65-F5344CB8AC3E}">
        <p14:creationId xmlns:p14="http://schemas.microsoft.com/office/powerpoint/2010/main" val="4065924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989D59-E05B-47CA-A13B-842A814DD01D}" type="datetimeFigureOut">
              <a:rPr lang="en-US" smtClean="0"/>
              <a:t>5/16/2018</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538D16B-3C69-4180-97F4-E51FE9EF9D82}" type="slidenum">
              <a:rPr lang="en-US" smtClean="0"/>
              <a:t>‹#›</a:t>
            </a:fld>
            <a:endParaRPr lang="en-US"/>
          </a:p>
        </p:txBody>
      </p:sp>
    </p:spTree>
    <p:extLst>
      <p:ext uri="{BB962C8B-B14F-4D97-AF65-F5344CB8AC3E}">
        <p14:creationId xmlns:p14="http://schemas.microsoft.com/office/powerpoint/2010/main" val="4081703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989D59-E05B-47CA-A13B-842A814DD01D}" type="datetimeFigureOut">
              <a:rPr lang="en-US" smtClean="0"/>
              <a:t>5/16/2018</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538D16B-3C69-4180-97F4-E51FE9EF9D82}" type="slidenum">
              <a:rPr lang="en-US" smtClean="0"/>
              <a:t>‹#›</a:t>
            </a:fld>
            <a:endParaRPr lang="en-US"/>
          </a:p>
        </p:txBody>
      </p:sp>
    </p:spTree>
    <p:extLst>
      <p:ext uri="{BB962C8B-B14F-4D97-AF65-F5344CB8AC3E}">
        <p14:creationId xmlns:p14="http://schemas.microsoft.com/office/powerpoint/2010/main" val="1006095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989D59-E05B-47CA-A13B-842A814DD01D}" type="datetimeFigureOut">
              <a:rPr lang="en-US" smtClean="0"/>
              <a:t>5/16/2018</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38D16B-3C69-4180-97F4-E51FE9EF9D82}" type="slidenum">
              <a:rPr lang="en-US" smtClean="0"/>
              <a:t>‹#›</a:t>
            </a:fld>
            <a:endParaRPr lang="en-US"/>
          </a:p>
        </p:txBody>
      </p:sp>
    </p:spTree>
    <p:extLst>
      <p:ext uri="{BB962C8B-B14F-4D97-AF65-F5344CB8AC3E}">
        <p14:creationId xmlns:p14="http://schemas.microsoft.com/office/powerpoint/2010/main" val="1730020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989D59-E05B-47CA-A13B-842A814DD01D}" type="datetimeFigureOut">
              <a:rPr lang="en-US" smtClean="0"/>
              <a:t>5/16/2018</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38D16B-3C69-4180-97F4-E51FE9EF9D82}" type="slidenum">
              <a:rPr lang="en-US" smtClean="0"/>
              <a:t>‹#›</a:t>
            </a:fld>
            <a:endParaRPr lang="en-US"/>
          </a:p>
        </p:txBody>
      </p:sp>
    </p:spTree>
    <p:extLst>
      <p:ext uri="{BB962C8B-B14F-4D97-AF65-F5344CB8AC3E}">
        <p14:creationId xmlns:p14="http://schemas.microsoft.com/office/powerpoint/2010/main" val="1442358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989D59-E05B-47CA-A13B-842A814DD01D}" type="datetimeFigureOut">
              <a:rPr lang="en-US" smtClean="0"/>
              <a:t>5/16/2018</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38D16B-3C69-4180-97F4-E51FE9EF9D82}"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583283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E989D59-E05B-47CA-A13B-842A814DD01D}" type="datetimeFigureOut">
              <a:rPr lang="en-US" smtClean="0"/>
              <a:t>5/16/2018</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38D16B-3C69-4180-97F4-E51FE9EF9D82}" type="slidenum">
              <a:rPr lang="en-US" smtClean="0"/>
              <a:t>‹#›</a:t>
            </a:fld>
            <a:endParaRPr lang="en-US"/>
          </a:p>
        </p:txBody>
      </p:sp>
    </p:spTree>
    <p:extLst>
      <p:ext uri="{BB962C8B-B14F-4D97-AF65-F5344CB8AC3E}">
        <p14:creationId xmlns:p14="http://schemas.microsoft.com/office/powerpoint/2010/main" val="28537893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E989D59-E05B-47CA-A13B-842A814DD01D}" type="datetimeFigureOut">
              <a:rPr lang="en-US" smtClean="0"/>
              <a:t>5/16/2018</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38D16B-3C69-4180-97F4-E51FE9EF9D82}"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11351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E989D59-E05B-47CA-A13B-842A814DD01D}" type="datetimeFigureOut">
              <a:rPr lang="en-US" smtClean="0"/>
              <a:t>5/16/2018</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38D16B-3C69-4180-97F4-E51FE9EF9D82}" type="slidenum">
              <a:rPr lang="en-US" smtClean="0"/>
              <a:t>‹#›</a:t>
            </a:fld>
            <a:endParaRPr lang="en-US"/>
          </a:p>
        </p:txBody>
      </p:sp>
    </p:spTree>
    <p:extLst>
      <p:ext uri="{BB962C8B-B14F-4D97-AF65-F5344CB8AC3E}">
        <p14:creationId xmlns:p14="http://schemas.microsoft.com/office/powerpoint/2010/main" val="4620827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E989D59-E05B-47CA-A13B-842A814DD01D}" type="datetimeFigureOut">
              <a:rPr lang="en-US" smtClean="0"/>
              <a:t>5/16/2018</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38D16B-3C69-4180-97F4-E51FE9EF9D82}" type="slidenum">
              <a:rPr lang="en-US" smtClean="0"/>
              <a:t>‹#›</a:t>
            </a:fld>
            <a:endParaRPr lang="en-US"/>
          </a:p>
        </p:txBody>
      </p:sp>
    </p:spTree>
    <p:extLst>
      <p:ext uri="{BB962C8B-B14F-4D97-AF65-F5344CB8AC3E}">
        <p14:creationId xmlns:p14="http://schemas.microsoft.com/office/powerpoint/2010/main" val="8187975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E989D59-E05B-47CA-A13B-842A814DD01D}" type="datetimeFigureOut">
              <a:rPr lang="en-US" smtClean="0"/>
              <a:t>5/16/2018</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38D16B-3C69-4180-97F4-E51FE9EF9D82}" type="slidenum">
              <a:rPr lang="en-US" smtClean="0"/>
              <a:t>‹#›</a:t>
            </a:fld>
            <a:endParaRPr lang="en-US"/>
          </a:p>
        </p:txBody>
      </p:sp>
    </p:spTree>
    <p:extLst>
      <p:ext uri="{BB962C8B-B14F-4D97-AF65-F5344CB8AC3E}">
        <p14:creationId xmlns:p14="http://schemas.microsoft.com/office/powerpoint/2010/main" val="1193410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E989D59-E05B-47CA-A13B-842A814DD01D}" type="datetimeFigureOut">
              <a:rPr lang="en-US" smtClean="0"/>
              <a:t>5/16/2018</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1538D16B-3C69-4180-97F4-E51FE9EF9D82}" type="slidenum">
              <a:rPr lang="en-US" smtClean="0"/>
              <a:t>‹#›</a:t>
            </a:fld>
            <a:endParaRPr lang="en-US"/>
          </a:p>
        </p:txBody>
      </p:sp>
    </p:spTree>
    <p:extLst>
      <p:ext uri="{BB962C8B-B14F-4D97-AF65-F5344CB8AC3E}">
        <p14:creationId xmlns:p14="http://schemas.microsoft.com/office/powerpoint/2010/main" val="2242908465"/>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isidewith.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6413" y="623455"/>
            <a:ext cx="8915399" cy="2262781"/>
          </a:xfrm>
        </p:spPr>
        <p:txBody>
          <a:bodyPr>
            <a:normAutofit fontScale="90000"/>
          </a:bodyPr>
          <a:lstStyle/>
          <a:p>
            <a:r>
              <a:rPr lang="en-US" sz="16600" b="1" dirty="0" smtClean="0"/>
              <a:t>Big</a:t>
            </a:r>
            <a:r>
              <a:rPr lang="en-US" sz="16600" dirty="0" smtClean="0"/>
              <a:t> </a:t>
            </a:r>
            <a:r>
              <a:rPr lang="en-US" dirty="0" smtClean="0"/>
              <a:t>Ideas in </a:t>
            </a:r>
            <a:r>
              <a:rPr lang="en-US" sz="7300" b="1" dirty="0" smtClean="0"/>
              <a:t>Econ</a:t>
            </a:r>
            <a:endParaRPr lang="en-US" sz="7300" b="1" dirty="0"/>
          </a:p>
        </p:txBody>
      </p:sp>
      <p:sp>
        <p:nvSpPr>
          <p:cNvPr id="3" name="Subtitle 2"/>
          <p:cNvSpPr>
            <a:spLocks noGrp="1"/>
          </p:cNvSpPr>
          <p:nvPr>
            <p:ph type="subTitle" idx="1"/>
          </p:nvPr>
        </p:nvSpPr>
        <p:spPr>
          <a:xfrm>
            <a:off x="2589213" y="3156397"/>
            <a:ext cx="8915399" cy="1126283"/>
          </a:xfrm>
        </p:spPr>
        <p:txBody>
          <a:bodyPr/>
          <a:lstStyle/>
          <a:p>
            <a:r>
              <a:rPr lang="en-US" dirty="0" smtClean="0"/>
              <a:t>Parting Thoughts with Mr. Davis</a:t>
            </a:r>
            <a:endParaRPr lang="en-US" dirty="0"/>
          </a:p>
        </p:txBody>
      </p:sp>
    </p:spTree>
    <p:extLst>
      <p:ext uri="{BB962C8B-B14F-4D97-AF65-F5344CB8AC3E}">
        <p14:creationId xmlns:p14="http://schemas.microsoft.com/office/powerpoint/2010/main" val="24972253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ECONOMICS IS ABOUT CHOICES!</a:t>
            </a:r>
            <a:endParaRPr lang="en-US" b="1" dirty="0"/>
          </a:p>
        </p:txBody>
      </p:sp>
      <p:sp>
        <p:nvSpPr>
          <p:cNvPr id="3" name="Content Placeholder 2"/>
          <p:cNvSpPr>
            <a:spLocks noGrp="1"/>
          </p:cNvSpPr>
          <p:nvPr>
            <p:ph idx="1"/>
          </p:nvPr>
        </p:nvSpPr>
        <p:spPr>
          <a:xfrm>
            <a:off x="1987047" y="1626220"/>
            <a:ext cx="4268788" cy="3777622"/>
          </a:xfrm>
        </p:spPr>
        <p:txBody>
          <a:bodyPr>
            <a:noAutofit/>
          </a:bodyPr>
          <a:lstStyle/>
          <a:p>
            <a:r>
              <a:rPr lang="en-US" dirty="0" smtClean="0"/>
              <a:t>You have to learn to make the best choices, so that you can be happy.</a:t>
            </a:r>
          </a:p>
          <a:p>
            <a:endParaRPr lang="en-US" dirty="0"/>
          </a:p>
          <a:p>
            <a:r>
              <a:rPr lang="en-US" dirty="0" smtClean="0"/>
              <a:t>Be willing to sacrifice now for success later.</a:t>
            </a:r>
          </a:p>
          <a:p>
            <a:endParaRPr lang="en-US" dirty="0"/>
          </a:p>
          <a:p>
            <a:r>
              <a:rPr lang="en-US" dirty="0" smtClean="0"/>
              <a:t>Is today a good day or a bad day?  Either way you’re correct, choose to see the positive, today is a good day because your are alive… What are you going to CHOOSE TO DO WITH YOUR LIMITED TIME to make the most of today?</a:t>
            </a:r>
            <a:endParaRPr lang="en-US" dirty="0"/>
          </a:p>
        </p:txBody>
      </p:sp>
      <p:pic>
        <p:nvPicPr>
          <p:cNvPr id="4" name="Picture 3"/>
          <p:cNvPicPr>
            <a:picLocks noChangeAspect="1"/>
          </p:cNvPicPr>
          <p:nvPr/>
        </p:nvPicPr>
        <p:blipFill>
          <a:blip r:embed="rId2"/>
          <a:stretch>
            <a:fillRect/>
          </a:stretch>
        </p:blipFill>
        <p:spPr>
          <a:xfrm>
            <a:off x="6543792" y="1264555"/>
            <a:ext cx="5376863" cy="5376863"/>
          </a:xfrm>
          <a:prstGeom prst="rect">
            <a:avLst/>
          </a:prstGeom>
        </p:spPr>
      </p:pic>
    </p:spTree>
    <p:extLst>
      <p:ext uri="{BB962C8B-B14F-4D97-AF65-F5344CB8AC3E}">
        <p14:creationId xmlns:p14="http://schemas.microsoft.com/office/powerpoint/2010/main" val="10069419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smtClean="0"/>
              <a:t>Speak your mind… get out and vote</a:t>
            </a:r>
            <a:endParaRPr lang="en-US" sz="5400" b="1" dirty="0"/>
          </a:p>
        </p:txBody>
      </p:sp>
      <p:sp>
        <p:nvSpPr>
          <p:cNvPr id="3" name="Content Placeholder 2"/>
          <p:cNvSpPr>
            <a:spLocks noGrp="1"/>
          </p:cNvSpPr>
          <p:nvPr>
            <p:ph idx="1"/>
          </p:nvPr>
        </p:nvSpPr>
        <p:spPr>
          <a:xfrm>
            <a:off x="739487" y="2752408"/>
            <a:ext cx="8915400" cy="3777622"/>
          </a:xfrm>
        </p:spPr>
        <p:txBody>
          <a:bodyPr>
            <a:normAutofit/>
          </a:bodyPr>
          <a:lstStyle/>
          <a:p>
            <a:r>
              <a:rPr lang="en-US" sz="4000" dirty="0" smtClean="0">
                <a:hlinkClick r:id="rId2"/>
              </a:rPr>
              <a:t>WHO DO YOU SIDE WITH?</a:t>
            </a:r>
            <a:endParaRPr lang="en-US" sz="4000" dirty="0" smtClean="0"/>
          </a:p>
          <a:p>
            <a:endParaRPr lang="en-US" sz="4000" dirty="0"/>
          </a:p>
          <a:p>
            <a:r>
              <a:rPr lang="en-US" sz="4000" dirty="0" smtClean="0"/>
              <a:t>Register to Vote Absentee</a:t>
            </a:r>
            <a:r>
              <a:rPr lang="en-US" sz="4000" dirty="0" smtClean="0"/>
              <a:t>?</a:t>
            </a:r>
          </a:p>
          <a:p>
            <a:r>
              <a:rPr lang="en-US" sz="4000" dirty="0" smtClean="0"/>
              <a:t>Look at Politician’s Proposed Spending!</a:t>
            </a:r>
            <a:endParaRPr lang="en-US" sz="4000" dirty="0" smtClean="0"/>
          </a:p>
          <a:p>
            <a:endParaRPr lang="en-US" sz="4000" dirty="0"/>
          </a:p>
          <a:p>
            <a:pPr marL="0" indent="0">
              <a:buNone/>
            </a:pPr>
            <a:endParaRPr lang="en-US" sz="4000" dirty="0"/>
          </a:p>
        </p:txBody>
      </p:sp>
      <p:pic>
        <p:nvPicPr>
          <p:cNvPr id="4" name="Picture 3"/>
          <p:cNvPicPr>
            <a:picLocks noChangeAspect="1"/>
          </p:cNvPicPr>
          <p:nvPr/>
        </p:nvPicPr>
        <p:blipFill>
          <a:blip r:embed="rId3"/>
          <a:stretch>
            <a:fillRect/>
          </a:stretch>
        </p:blipFill>
        <p:spPr>
          <a:xfrm>
            <a:off x="7592292" y="1905000"/>
            <a:ext cx="4125190" cy="2062595"/>
          </a:xfrm>
          <a:prstGeom prst="rect">
            <a:avLst/>
          </a:prstGeom>
        </p:spPr>
      </p:pic>
    </p:spTree>
    <p:extLst>
      <p:ext uri="{BB962C8B-B14F-4D97-AF65-F5344CB8AC3E}">
        <p14:creationId xmlns:p14="http://schemas.microsoft.com/office/powerpoint/2010/main" val="29332948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Competition in Labor</a:t>
            </a:r>
            <a:endParaRPr lang="en-US" sz="5400" b="1" dirty="0"/>
          </a:p>
        </p:txBody>
      </p:sp>
      <p:sp>
        <p:nvSpPr>
          <p:cNvPr id="3" name="Content Placeholder 2"/>
          <p:cNvSpPr>
            <a:spLocks noGrp="1"/>
          </p:cNvSpPr>
          <p:nvPr>
            <p:ph idx="1"/>
          </p:nvPr>
        </p:nvSpPr>
        <p:spPr>
          <a:xfrm>
            <a:off x="2589212" y="2133600"/>
            <a:ext cx="4029797" cy="3777622"/>
          </a:xfrm>
        </p:spPr>
        <p:txBody>
          <a:bodyPr/>
          <a:lstStyle/>
          <a:p>
            <a:r>
              <a:rPr lang="en-US" dirty="0" smtClean="0"/>
              <a:t>There are 7.4 Billion People competing on this planet to be happy… this means we have to learn to get along and YOU have to be willing to work hard to carve out your place in our global economy.</a:t>
            </a:r>
          </a:p>
          <a:p>
            <a:endParaRPr lang="en-US" dirty="0"/>
          </a:p>
        </p:txBody>
      </p:sp>
      <p:pic>
        <p:nvPicPr>
          <p:cNvPr id="5" name="Picture 4"/>
          <p:cNvPicPr>
            <a:picLocks noChangeAspect="1"/>
          </p:cNvPicPr>
          <p:nvPr/>
        </p:nvPicPr>
        <p:blipFill>
          <a:blip r:embed="rId2"/>
          <a:stretch>
            <a:fillRect/>
          </a:stretch>
        </p:blipFill>
        <p:spPr>
          <a:xfrm>
            <a:off x="7046912" y="1803086"/>
            <a:ext cx="4829175" cy="4438650"/>
          </a:xfrm>
          <a:prstGeom prst="rect">
            <a:avLst/>
          </a:prstGeom>
        </p:spPr>
      </p:pic>
    </p:spTree>
    <p:extLst>
      <p:ext uri="{BB962C8B-B14F-4D97-AF65-F5344CB8AC3E}">
        <p14:creationId xmlns:p14="http://schemas.microsoft.com/office/powerpoint/2010/main" val="35372629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Profit vs. Planet</a:t>
            </a:r>
            <a:endParaRPr lang="en-US" sz="4800" b="1" dirty="0"/>
          </a:p>
        </p:txBody>
      </p:sp>
      <p:sp>
        <p:nvSpPr>
          <p:cNvPr id="3" name="Content Placeholder 2"/>
          <p:cNvSpPr>
            <a:spLocks noGrp="1"/>
          </p:cNvSpPr>
          <p:nvPr>
            <p:ph idx="1"/>
          </p:nvPr>
        </p:nvSpPr>
        <p:spPr>
          <a:xfrm>
            <a:off x="1404649" y="1468582"/>
            <a:ext cx="8915400" cy="3777622"/>
          </a:xfrm>
        </p:spPr>
        <p:txBody>
          <a:bodyPr/>
          <a:lstStyle/>
          <a:p>
            <a:r>
              <a:rPr lang="en-US" dirty="0" smtClean="0"/>
              <a:t>We want to grow the economy to give everyone a happy life, demand for products is INFINITE… </a:t>
            </a:r>
          </a:p>
          <a:p>
            <a:r>
              <a:rPr lang="en-US" dirty="0" smtClean="0"/>
              <a:t>However Scarcity has limited our resources to meet this demand.</a:t>
            </a:r>
          </a:p>
          <a:p>
            <a:r>
              <a:rPr lang="en-US" dirty="0" smtClean="0"/>
              <a:t>How do </a:t>
            </a:r>
            <a:r>
              <a:rPr lang="en-US" dirty="0" smtClean="0"/>
              <a:t>WE Fix </a:t>
            </a:r>
            <a:r>
              <a:rPr lang="en-US" dirty="0" smtClean="0"/>
              <a:t>it</a:t>
            </a:r>
            <a:r>
              <a:rPr lang="en-US" dirty="0" smtClean="0"/>
              <a:t>?  Everyone has to step up</a:t>
            </a:r>
            <a:endParaRPr lang="en-US" dirty="0" smtClean="0"/>
          </a:p>
          <a:p>
            <a:endParaRPr lang="en-US" dirty="0"/>
          </a:p>
          <a:p>
            <a:r>
              <a:rPr lang="en-US" dirty="0" smtClean="0"/>
              <a:t>We have to consume less, and learn to be content and happy outside of just buying and consuming things</a:t>
            </a:r>
          </a:p>
          <a:p>
            <a:endParaRPr lang="en-US" dirty="0"/>
          </a:p>
          <a:p>
            <a:endParaRPr lang="en-US" dirty="0" smtClean="0"/>
          </a:p>
        </p:txBody>
      </p:sp>
      <p:pic>
        <p:nvPicPr>
          <p:cNvPr id="5" name="Picture 4"/>
          <p:cNvPicPr>
            <a:picLocks noChangeAspect="1"/>
          </p:cNvPicPr>
          <p:nvPr/>
        </p:nvPicPr>
        <p:blipFill>
          <a:blip r:embed="rId2"/>
          <a:stretch>
            <a:fillRect/>
          </a:stretch>
        </p:blipFill>
        <p:spPr>
          <a:xfrm>
            <a:off x="7330786" y="3717441"/>
            <a:ext cx="4762500" cy="3057525"/>
          </a:xfrm>
          <a:prstGeom prst="rect">
            <a:avLst/>
          </a:prstGeom>
        </p:spPr>
      </p:pic>
      <p:pic>
        <p:nvPicPr>
          <p:cNvPr id="6" name="Picture 5"/>
          <p:cNvPicPr>
            <a:picLocks noChangeAspect="1"/>
          </p:cNvPicPr>
          <p:nvPr/>
        </p:nvPicPr>
        <p:blipFill>
          <a:blip r:embed="rId3"/>
          <a:stretch>
            <a:fillRect/>
          </a:stretch>
        </p:blipFill>
        <p:spPr>
          <a:xfrm>
            <a:off x="2492217" y="4114800"/>
            <a:ext cx="3538406" cy="2531485"/>
          </a:xfrm>
          <a:prstGeom prst="rect">
            <a:avLst/>
          </a:prstGeom>
        </p:spPr>
      </p:pic>
    </p:spTree>
    <p:extLst>
      <p:ext uri="{BB962C8B-B14F-4D97-AF65-F5344CB8AC3E}">
        <p14:creationId xmlns:p14="http://schemas.microsoft.com/office/powerpoint/2010/main" val="15555687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0786" y="600888"/>
            <a:ext cx="8911687" cy="1280890"/>
          </a:xfrm>
        </p:spPr>
        <p:txBody>
          <a:bodyPr>
            <a:noAutofit/>
          </a:bodyPr>
          <a:lstStyle/>
          <a:p>
            <a:r>
              <a:rPr lang="en-US" sz="4000" b="1" dirty="0" smtClean="0"/>
              <a:t>Be Kind… we all want to avoid pain and seek out happiness</a:t>
            </a:r>
            <a:endParaRPr lang="en-US" sz="4000" b="1" dirty="0"/>
          </a:p>
        </p:txBody>
      </p:sp>
      <p:sp>
        <p:nvSpPr>
          <p:cNvPr id="3" name="Content Placeholder 2"/>
          <p:cNvSpPr>
            <a:spLocks noGrp="1"/>
          </p:cNvSpPr>
          <p:nvPr>
            <p:ph idx="1"/>
          </p:nvPr>
        </p:nvSpPr>
        <p:spPr/>
        <p:txBody>
          <a:bodyPr/>
          <a:lstStyle/>
          <a:p>
            <a:r>
              <a:rPr lang="en-US" dirty="0" smtClean="0"/>
              <a:t>Be good to your fellow person, believe in the goodness of people and work hard to contribute to the life and society you want.</a:t>
            </a:r>
          </a:p>
          <a:p>
            <a:endParaRPr lang="en-US" dirty="0"/>
          </a:p>
          <a:p>
            <a:endParaRPr lang="en-US" dirty="0"/>
          </a:p>
        </p:txBody>
      </p:sp>
      <p:pic>
        <p:nvPicPr>
          <p:cNvPr id="4" name="Picture 3"/>
          <p:cNvPicPr>
            <a:picLocks noChangeAspect="1"/>
          </p:cNvPicPr>
          <p:nvPr/>
        </p:nvPicPr>
        <p:blipFill>
          <a:blip r:embed="rId2"/>
          <a:stretch>
            <a:fillRect/>
          </a:stretch>
        </p:blipFill>
        <p:spPr>
          <a:xfrm>
            <a:off x="6989056" y="3371222"/>
            <a:ext cx="4515556" cy="2540000"/>
          </a:xfrm>
          <a:prstGeom prst="rect">
            <a:avLst/>
          </a:prstGeom>
        </p:spPr>
      </p:pic>
      <p:pic>
        <p:nvPicPr>
          <p:cNvPr id="5" name="Picture 4"/>
          <p:cNvPicPr>
            <a:picLocks noChangeAspect="1"/>
          </p:cNvPicPr>
          <p:nvPr/>
        </p:nvPicPr>
        <p:blipFill>
          <a:blip r:embed="rId3"/>
          <a:stretch>
            <a:fillRect/>
          </a:stretch>
        </p:blipFill>
        <p:spPr>
          <a:xfrm>
            <a:off x="2589212" y="3141034"/>
            <a:ext cx="4000500" cy="3000375"/>
          </a:xfrm>
          <a:prstGeom prst="rect">
            <a:avLst/>
          </a:prstGeom>
        </p:spPr>
      </p:pic>
    </p:spTree>
    <p:extLst>
      <p:ext uri="{BB962C8B-B14F-4D97-AF65-F5344CB8AC3E}">
        <p14:creationId xmlns:p14="http://schemas.microsoft.com/office/powerpoint/2010/main" val="14702909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200" b="1" dirty="0" smtClean="0"/>
              <a:t>Debt is Dumb</a:t>
            </a:r>
            <a:endParaRPr lang="en-US" sz="7200" b="1" dirty="0"/>
          </a:p>
        </p:txBody>
      </p:sp>
      <p:sp>
        <p:nvSpPr>
          <p:cNvPr id="3" name="Content Placeholder 2"/>
          <p:cNvSpPr>
            <a:spLocks noGrp="1"/>
          </p:cNvSpPr>
          <p:nvPr>
            <p:ph idx="1"/>
          </p:nvPr>
        </p:nvSpPr>
        <p:spPr/>
        <p:txBody>
          <a:bodyPr/>
          <a:lstStyle/>
          <a:p>
            <a:r>
              <a:rPr lang="en-US" dirty="0" smtClean="0"/>
              <a:t>Try to avoid debt (home/car/college for a career) is okay</a:t>
            </a:r>
          </a:p>
          <a:p>
            <a:r>
              <a:rPr lang="en-US" dirty="0" smtClean="0"/>
              <a:t>NO HIGH INTEREST RATE DEBT </a:t>
            </a:r>
          </a:p>
          <a:p>
            <a:pPr lvl="1"/>
            <a:r>
              <a:rPr lang="en-US" dirty="0" smtClean="0"/>
              <a:t>No credit cards</a:t>
            </a:r>
          </a:p>
          <a:p>
            <a:pPr lvl="1"/>
            <a:r>
              <a:rPr lang="en-US" dirty="0" smtClean="0"/>
              <a:t>No 10% Interest and above</a:t>
            </a:r>
          </a:p>
          <a:p>
            <a:pPr lvl="1"/>
            <a:endParaRPr lang="en-US" dirty="0"/>
          </a:p>
          <a:p>
            <a:pPr lvl="1"/>
            <a:r>
              <a:rPr lang="en-US" dirty="0" smtClean="0"/>
              <a:t>Excessive Debts can cause stress, divorce, unhappiness </a:t>
            </a:r>
            <a:endParaRPr lang="en-US" dirty="0"/>
          </a:p>
        </p:txBody>
      </p:sp>
      <p:pic>
        <p:nvPicPr>
          <p:cNvPr id="4" name="Picture 3"/>
          <p:cNvPicPr>
            <a:picLocks noChangeAspect="1"/>
          </p:cNvPicPr>
          <p:nvPr/>
        </p:nvPicPr>
        <p:blipFill>
          <a:blip r:embed="rId2"/>
          <a:stretch>
            <a:fillRect/>
          </a:stretch>
        </p:blipFill>
        <p:spPr>
          <a:xfrm>
            <a:off x="8771170" y="4399155"/>
            <a:ext cx="2733442" cy="2223817"/>
          </a:xfrm>
          <a:prstGeom prst="rect">
            <a:avLst/>
          </a:prstGeom>
        </p:spPr>
      </p:pic>
      <p:pic>
        <p:nvPicPr>
          <p:cNvPr id="5" name="Picture 4"/>
          <p:cNvPicPr>
            <a:picLocks noChangeAspect="1"/>
          </p:cNvPicPr>
          <p:nvPr/>
        </p:nvPicPr>
        <p:blipFill>
          <a:blip r:embed="rId3"/>
          <a:stretch>
            <a:fillRect/>
          </a:stretch>
        </p:blipFill>
        <p:spPr>
          <a:xfrm>
            <a:off x="1667920" y="4479847"/>
            <a:ext cx="2143125" cy="2143125"/>
          </a:xfrm>
          <a:prstGeom prst="rect">
            <a:avLst/>
          </a:prstGeom>
        </p:spPr>
      </p:pic>
      <p:pic>
        <p:nvPicPr>
          <p:cNvPr id="6" name="Picture 5"/>
          <p:cNvPicPr>
            <a:picLocks noChangeAspect="1"/>
          </p:cNvPicPr>
          <p:nvPr/>
        </p:nvPicPr>
        <p:blipFill>
          <a:blip r:embed="rId4"/>
          <a:stretch>
            <a:fillRect/>
          </a:stretch>
        </p:blipFill>
        <p:spPr>
          <a:xfrm>
            <a:off x="4507376" y="4480923"/>
            <a:ext cx="2924912" cy="2193684"/>
          </a:xfrm>
          <a:prstGeom prst="rect">
            <a:avLst/>
          </a:prstGeom>
        </p:spPr>
      </p:pic>
    </p:spTree>
    <p:extLst>
      <p:ext uri="{BB962C8B-B14F-4D97-AF65-F5344CB8AC3E}">
        <p14:creationId xmlns:p14="http://schemas.microsoft.com/office/powerpoint/2010/main" val="26119309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9758" y="170701"/>
            <a:ext cx="8911687" cy="1280890"/>
          </a:xfrm>
        </p:spPr>
        <p:txBody>
          <a:bodyPr>
            <a:normAutofit/>
          </a:bodyPr>
          <a:lstStyle/>
          <a:p>
            <a:r>
              <a:rPr lang="en-US" sz="6600" b="1" dirty="0" smtClean="0"/>
              <a:t>Till Next Time…</a:t>
            </a:r>
            <a:endParaRPr lang="en-US" sz="6600" b="1" dirty="0"/>
          </a:p>
        </p:txBody>
      </p:sp>
      <p:sp>
        <p:nvSpPr>
          <p:cNvPr id="3" name="Content Placeholder 2"/>
          <p:cNvSpPr>
            <a:spLocks noGrp="1"/>
          </p:cNvSpPr>
          <p:nvPr>
            <p:ph idx="1"/>
          </p:nvPr>
        </p:nvSpPr>
        <p:spPr>
          <a:xfrm>
            <a:off x="3108758" y="3779155"/>
            <a:ext cx="8915400" cy="3777622"/>
          </a:xfrm>
        </p:spPr>
        <p:txBody>
          <a:bodyPr/>
          <a:lstStyle/>
          <a:p>
            <a:r>
              <a:rPr lang="en-US" dirty="0" smtClean="0"/>
              <a:t>I wish you all the best of luck on your adventures towards success and happiness</a:t>
            </a:r>
          </a:p>
          <a:p>
            <a:r>
              <a:rPr lang="en-US" dirty="0" smtClean="0"/>
              <a:t>Remember to WORK HARD –then- PLAY HARD and LOVE LIFE!</a:t>
            </a:r>
          </a:p>
          <a:p>
            <a:r>
              <a:rPr lang="en-US" dirty="0" smtClean="0"/>
              <a:t>Please feel free to come back to visit and share your stories with me.</a:t>
            </a:r>
          </a:p>
          <a:p>
            <a:r>
              <a:rPr lang="en-US" dirty="0" smtClean="0"/>
              <a:t> Much love to ALL of you…</a:t>
            </a:r>
          </a:p>
          <a:p>
            <a:endParaRPr lang="en-US" dirty="0"/>
          </a:p>
          <a:p>
            <a:pPr marL="0" indent="0">
              <a:buNone/>
            </a:pPr>
            <a:r>
              <a:rPr lang="en-US" sz="4000" b="1" dirty="0" smtClean="0"/>
              <a:t>-Davis</a:t>
            </a:r>
          </a:p>
          <a:p>
            <a:endParaRPr lang="en-US" dirty="0"/>
          </a:p>
          <a:p>
            <a:endParaRPr lang="en-US"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0903" y="1451591"/>
            <a:ext cx="2102860" cy="2102860"/>
          </a:xfrm>
          <a:prstGeom prst="rect">
            <a:avLst/>
          </a:prstGeom>
        </p:spPr>
      </p:pic>
      <p:sp>
        <p:nvSpPr>
          <p:cNvPr id="5" name="TextBox 4"/>
          <p:cNvSpPr txBox="1"/>
          <p:nvPr/>
        </p:nvSpPr>
        <p:spPr>
          <a:xfrm>
            <a:off x="6444682" y="1789407"/>
            <a:ext cx="4455844" cy="923330"/>
          </a:xfrm>
          <a:prstGeom prst="rect">
            <a:avLst/>
          </a:prstGeom>
          <a:noFill/>
        </p:spPr>
        <p:txBody>
          <a:bodyPr wrap="square" rtlCol="0">
            <a:spAutoFit/>
          </a:bodyPr>
          <a:lstStyle/>
          <a:p>
            <a:pPr algn="ctr"/>
            <a:r>
              <a:rPr lang="en-US" dirty="0" smtClean="0"/>
              <a:t>Learn from the mistakes</a:t>
            </a:r>
          </a:p>
          <a:p>
            <a:pPr algn="ctr"/>
            <a:r>
              <a:rPr lang="en-US" dirty="0" smtClean="0"/>
              <a:t>and</a:t>
            </a:r>
          </a:p>
          <a:p>
            <a:pPr algn="ctr"/>
            <a:r>
              <a:rPr lang="en-US" dirty="0" smtClean="0"/>
              <a:t>Reflect on the choices</a:t>
            </a:r>
            <a:endParaRPr lang="en-US" dirty="0"/>
          </a:p>
        </p:txBody>
      </p:sp>
    </p:spTree>
    <p:extLst>
      <p:ext uri="{BB962C8B-B14F-4D97-AF65-F5344CB8AC3E}">
        <p14:creationId xmlns:p14="http://schemas.microsoft.com/office/powerpoint/2010/main" val="882933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912" y="0"/>
            <a:ext cx="8911687" cy="1280890"/>
          </a:xfrm>
        </p:spPr>
        <p:txBody>
          <a:bodyPr/>
          <a:lstStyle/>
          <a:p>
            <a:r>
              <a:rPr lang="en-US" dirty="0" smtClean="0"/>
              <a:t>Why The World is Better Off ?</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409950" y="624110"/>
            <a:ext cx="8458200" cy="6143625"/>
          </a:xfrm>
          <a:prstGeom prst="rect">
            <a:avLst/>
          </a:prstGeom>
        </p:spPr>
      </p:pic>
    </p:spTree>
    <p:extLst>
      <p:ext uri="{BB962C8B-B14F-4D97-AF65-F5344CB8AC3E}">
        <p14:creationId xmlns:p14="http://schemas.microsoft.com/office/powerpoint/2010/main" val="25579872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912" y="0"/>
            <a:ext cx="8911687" cy="1280890"/>
          </a:xfrm>
        </p:spPr>
        <p:txBody>
          <a:bodyPr/>
          <a:lstStyle/>
          <a:p>
            <a:r>
              <a:rPr lang="en-US" dirty="0" smtClean="0"/>
              <a:t>Why The World is Better Off ?</a:t>
            </a:r>
            <a:endParaRPr lang="en-US" dirty="0"/>
          </a:p>
        </p:txBody>
      </p:sp>
      <p:pic>
        <p:nvPicPr>
          <p:cNvPr id="5" name="Picture 4"/>
          <p:cNvPicPr>
            <a:picLocks noChangeAspect="1"/>
          </p:cNvPicPr>
          <p:nvPr/>
        </p:nvPicPr>
        <p:blipFill>
          <a:blip r:embed="rId2"/>
          <a:stretch>
            <a:fillRect/>
          </a:stretch>
        </p:blipFill>
        <p:spPr>
          <a:xfrm>
            <a:off x="2133600" y="596900"/>
            <a:ext cx="8686800" cy="6172200"/>
          </a:xfrm>
          <a:prstGeom prst="rect">
            <a:avLst/>
          </a:prstGeom>
        </p:spPr>
      </p:pic>
    </p:spTree>
    <p:extLst>
      <p:ext uri="{BB962C8B-B14F-4D97-AF65-F5344CB8AC3E}">
        <p14:creationId xmlns:p14="http://schemas.microsoft.com/office/powerpoint/2010/main" val="2824322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912" y="0"/>
            <a:ext cx="8911687" cy="1280890"/>
          </a:xfrm>
        </p:spPr>
        <p:txBody>
          <a:bodyPr/>
          <a:lstStyle/>
          <a:p>
            <a:r>
              <a:rPr lang="en-US" dirty="0" smtClean="0"/>
              <a:t>Why The World is Better Off ?</a:t>
            </a:r>
            <a:endParaRPr lang="en-US" dirty="0"/>
          </a:p>
        </p:txBody>
      </p:sp>
      <p:pic>
        <p:nvPicPr>
          <p:cNvPr id="3" name="Picture 2"/>
          <p:cNvPicPr>
            <a:picLocks noChangeAspect="1"/>
          </p:cNvPicPr>
          <p:nvPr/>
        </p:nvPicPr>
        <p:blipFill>
          <a:blip r:embed="rId2"/>
          <a:stretch>
            <a:fillRect/>
          </a:stretch>
        </p:blipFill>
        <p:spPr>
          <a:xfrm>
            <a:off x="2225675" y="687387"/>
            <a:ext cx="8248650" cy="5991225"/>
          </a:xfrm>
          <a:prstGeom prst="rect">
            <a:avLst/>
          </a:prstGeom>
        </p:spPr>
      </p:pic>
    </p:spTree>
    <p:extLst>
      <p:ext uri="{BB962C8B-B14F-4D97-AF65-F5344CB8AC3E}">
        <p14:creationId xmlns:p14="http://schemas.microsoft.com/office/powerpoint/2010/main" val="831598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912" y="0"/>
            <a:ext cx="8911687" cy="1280890"/>
          </a:xfrm>
        </p:spPr>
        <p:txBody>
          <a:bodyPr/>
          <a:lstStyle/>
          <a:p>
            <a:r>
              <a:rPr lang="en-US" dirty="0" smtClean="0"/>
              <a:t>Why The World is Better Off ?</a:t>
            </a:r>
            <a:endParaRPr lang="en-US" dirty="0"/>
          </a:p>
        </p:txBody>
      </p:sp>
      <p:pic>
        <p:nvPicPr>
          <p:cNvPr id="3" name="Picture 2"/>
          <p:cNvPicPr>
            <a:picLocks noChangeAspect="1"/>
          </p:cNvPicPr>
          <p:nvPr/>
        </p:nvPicPr>
        <p:blipFill>
          <a:blip r:embed="rId2"/>
          <a:stretch>
            <a:fillRect/>
          </a:stretch>
        </p:blipFill>
        <p:spPr>
          <a:xfrm>
            <a:off x="2224087" y="777875"/>
            <a:ext cx="8505825" cy="5810250"/>
          </a:xfrm>
          <a:prstGeom prst="rect">
            <a:avLst/>
          </a:prstGeom>
        </p:spPr>
      </p:pic>
    </p:spTree>
    <p:extLst>
      <p:ext uri="{BB962C8B-B14F-4D97-AF65-F5344CB8AC3E}">
        <p14:creationId xmlns:p14="http://schemas.microsoft.com/office/powerpoint/2010/main" val="1574237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912" y="0"/>
            <a:ext cx="8911687" cy="1280890"/>
          </a:xfrm>
        </p:spPr>
        <p:txBody>
          <a:bodyPr/>
          <a:lstStyle/>
          <a:p>
            <a:r>
              <a:rPr lang="en-US" dirty="0" smtClean="0"/>
              <a:t>Why The World is Better Off ?</a:t>
            </a:r>
            <a:endParaRPr lang="en-US" dirty="0"/>
          </a:p>
        </p:txBody>
      </p:sp>
      <p:pic>
        <p:nvPicPr>
          <p:cNvPr id="3" name="Picture 2"/>
          <p:cNvPicPr>
            <a:picLocks noChangeAspect="1"/>
          </p:cNvPicPr>
          <p:nvPr/>
        </p:nvPicPr>
        <p:blipFill>
          <a:blip r:embed="rId2"/>
          <a:stretch>
            <a:fillRect/>
          </a:stretch>
        </p:blipFill>
        <p:spPr>
          <a:xfrm>
            <a:off x="2657475" y="781050"/>
            <a:ext cx="8134350" cy="5676900"/>
          </a:xfrm>
          <a:prstGeom prst="rect">
            <a:avLst/>
          </a:prstGeom>
        </p:spPr>
      </p:pic>
    </p:spTree>
    <p:extLst>
      <p:ext uri="{BB962C8B-B14F-4D97-AF65-F5344CB8AC3E}">
        <p14:creationId xmlns:p14="http://schemas.microsoft.com/office/powerpoint/2010/main" val="1260370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912" y="0"/>
            <a:ext cx="8911687" cy="1280890"/>
          </a:xfrm>
        </p:spPr>
        <p:txBody>
          <a:bodyPr/>
          <a:lstStyle/>
          <a:p>
            <a:r>
              <a:rPr lang="en-US" dirty="0" smtClean="0"/>
              <a:t>Why The World is Better Off ?</a:t>
            </a:r>
            <a:endParaRPr lang="en-US" dirty="0"/>
          </a:p>
        </p:txBody>
      </p:sp>
      <p:pic>
        <p:nvPicPr>
          <p:cNvPr id="3" name="Picture 2"/>
          <p:cNvPicPr>
            <a:picLocks noChangeAspect="1"/>
          </p:cNvPicPr>
          <p:nvPr/>
        </p:nvPicPr>
        <p:blipFill>
          <a:blip r:embed="rId2"/>
          <a:stretch>
            <a:fillRect/>
          </a:stretch>
        </p:blipFill>
        <p:spPr>
          <a:xfrm>
            <a:off x="2338387" y="615950"/>
            <a:ext cx="8277225" cy="6134100"/>
          </a:xfrm>
          <a:prstGeom prst="rect">
            <a:avLst/>
          </a:prstGeom>
        </p:spPr>
      </p:pic>
    </p:spTree>
    <p:extLst>
      <p:ext uri="{BB962C8B-B14F-4D97-AF65-F5344CB8AC3E}">
        <p14:creationId xmlns:p14="http://schemas.microsoft.com/office/powerpoint/2010/main" val="712426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912" y="0"/>
            <a:ext cx="8911687" cy="1280890"/>
          </a:xfrm>
        </p:spPr>
        <p:txBody>
          <a:bodyPr/>
          <a:lstStyle/>
          <a:p>
            <a:r>
              <a:rPr lang="en-US" dirty="0" smtClean="0"/>
              <a:t>Why The World is Better Off ?</a:t>
            </a:r>
            <a:endParaRPr lang="en-US" dirty="0"/>
          </a:p>
        </p:txBody>
      </p:sp>
      <p:pic>
        <p:nvPicPr>
          <p:cNvPr id="3" name="Picture 2"/>
          <p:cNvPicPr>
            <a:picLocks noChangeAspect="1"/>
          </p:cNvPicPr>
          <p:nvPr/>
        </p:nvPicPr>
        <p:blipFill>
          <a:blip r:embed="rId2"/>
          <a:stretch>
            <a:fillRect/>
          </a:stretch>
        </p:blipFill>
        <p:spPr>
          <a:xfrm>
            <a:off x="2476500" y="606425"/>
            <a:ext cx="8001000" cy="6153150"/>
          </a:xfrm>
          <a:prstGeom prst="rect">
            <a:avLst/>
          </a:prstGeom>
        </p:spPr>
      </p:pic>
    </p:spTree>
    <p:extLst>
      <p:ext uri="{BB962C8B-B14F-4D97-AF65-F5344CB8AC3E}">
        <p14:creationId xmlns:p14="http://schemas.microsoft.com/office/powerpoint/2010/main" val="2355752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912" y="0"/>
            <a:ext cx="8911687" cy="1280890"/>
          </a:xfrm>
        </p:spPr>
        <p:txBody>
          <a:bodyPr/>
          <a:lstStyle/>
          <a:p>
            <a:r>
              <a:rPr lang="en-US" dirty="0" smtClean="0"/>
              <a:t>Why The World is Better Off ?</a:t>
            </a:r>
            <a:endParaRPr lang="en-US" dirty="0"/>
          </a:p>
        </p:txBody>
      </p:sp>
      <p:pic>
        <p:nvPicPr>
          <p:cNvPr id="3" name="Picture 2"/>
          <p:cNvPicPr>
            <a:picLocks noChangeAspect="1"/>
          </p:cNvPicPr>
          <p:nvPr/>
        </p:nvPicPr>
        <p:blipFill>
          <a:blip r:embed="rId2"/>
          <a:stretch>
            <a:fillRect/>
          </a:stretch>
        </p:blipFill>
        <p:spPr>
          <a:xfrm>
            <a:off x="2303462" y="935037"/>
            <a:ext cx="8601075" cy="5495925"/>
          </a:xfrm>
          <a:prstGeom prst="rect">
            <a:avLst/>
          </a:prstGeom>
        </p:spPr>
      </p:pic>
    </p:spTree>
    <p:extLst>
      <p:ext uri="{BB962C8B-B14F-4D97-AF65-F5344CB8AC3E}">
        <p14:creationId xmlns:p14="http://schemas.microsoft.com/office/powerpoint/2010/main" val="1584434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912" y="0"/>
            <a:ext cx="8911687" cy="1280890"/>
          </a:xfrm>
        </p:spPr>
        <p:txBody>
          <a:bodyPr/>
          <a:lstStyle/>
          <a:p>
            <a:r>
              <a:rPr lang="en-US" dirty="0" smtClean="0"/>
              <a:t>Why The World is Better Off ?</a:t>
            </a:r>
            <a:endParaRPr lang="en-US" dirty="0"/>
          </a:p>
        </p:txBody>
      </p:sp>
      <p:pic>
        <p:nvPicPr>
          <p:cNvPr id="3" name="Picture 2"/>
          <p:cNvPicPr>
            <a:picLocks noChangeAspect="1"/>
          </p:cNvPicPr>
          <p:nvPr/>
        </p:nvPicPr>
        <p:blipFill>
          <a:blip r:embed="rId2"/>
          <a:stretch>
            <a:fillRect/>
          </a:stretch>
        </p:blipFill>
        <p:spPr>
          <a:xfrm>
            <a:off x="2636837" y="630237"/>
            <a:ext cx="7934325" cy="6105525"/>
          </a:xfrm>
          <a:prstGeom prst="rect">
            <a:avLst/>
          </a:prstGeom>
        </p:spPr>
      </p:pic>
    </p:spTree>
    <p:extLst>
      <p:ext uri="{BB962C8B-B14F-4D97-AF65-F5344CB8AC3E}">
        <p14:creationId xmlns:p14="http://schemas.microsoft.com/office/powerpoint/2010/main" val="151870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912" y="0"/>
            <a:ext cx="8911687" cy="1280890"/>
          </a:xfrm>
        </p:spPr>
        <p:txBody>
          <a:bodyPr/>
          <a:lstStyle/>
          <a:p>
            <a:r>
              <a:rPr lang="en-US" dirty="0" smtClean="0"/>
              <a:t>Why The World is Better Off ?</a:t>
            </a:r>
            <a:endParaRPr lang="en-US" dirty="0"/>
          </a:p>
        </p:txBody>
      </p:sp>
      <p:pic>
        <p:nvPicPr>
          <p:cNvPr id="3" name="Picture 2"/>
          <p:cNvPicPr>
            <a:picLocks noChangeAspect="1"/>
          </p:cNvPicPr>
          <p:nvPr/>
        </p:nvPicPr>
        <p:blipFill>
          <a:blip r:embed="rId2"/>
          <a:stretch>
            <a:fillRect/>
          </a:stretch>
        </p:blipFill>
        <p:spPr>
          <a:xfrm>
            <a:off x="2543175" y="592137"/>
            <a:ext cx="7867650" cy="6181725"/>
          </a:xfrm>
          <a:prstGeom prst="rect">
            <a:avLst/>
          </a:prstGeom>
        </p:spPr>
      </p:pic>
    </p:spTree>
    <p:extLst>
      <p:ext uri="{BB962C8B-B14F-4D97-AF65-F5344CB8AC3E}">
        <p14:creationId xmlns:p14="http://schemas.microsoft.com/office/powerpoint/2010/main" val="722339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912" y="0"/>
            <a:ext cx="8911687" cy="1280890"/>
          </a:xfrm>
        </p:spPr>
        <p:txBody>
          <a:bodyPr>
            <a:normAutofit/>
          </a:bodyPr>
          <a:lstStyle/>
          <a:p>
            <a:r>
              <a:rPr lang="en-US" dirty="0" smtClean="0"/>
              <a:t>Income Inequality – Gini Coefficient</a:t>
            </a:r>
            <a:br>
              <a:rPr lang="en-US" dirty="0" smtClean="0"/>
            </a:br>
            <a:r>
              <a:rPr lang="en-US" dirty="0"/>
              <a:t>	</a:t>
            </a:r>
            <a:r>
              <a:rPr lang="en-US" dirty="0" smtClean="0"/>
              <a:t>					</a:t>
            </a:r>
            <a:endParaRPr lang="en-US" dirty="0"/>
          </a:p>
        </p:txBody>
      </p:sp>
      <p:pic>
        <p:nvPicPr>
          <p:cNvPr id="5" name="Picture 4"/>
          <p:cNvPicPr>
            <a:picLocks noChangeAspect="1"/>
          </p:cNvPicPr>
          <p:nvPr/>
        </p:nvPicPr>
        <p:blipFill>
          <a:blip r:embed="rId2"/>
          <a:stretch>
            <a:fillRect/>
          </a:stretch>
        </p:blipFill>
        <p:spPr>
          <a:xfrm>
            <a:off x="3770244" y="2202873"/>
            <a:ext cx="8283643" cy="4233862"/>
          </a:xfrm>
          <a:prstGeom prst="rect">
            <a:avLst/>
          </a:prstGeom>
        </p:spPr>
      </p:pic>
      <p:sp>
        <p:nvSpPr>
          <p:cNvPr id="6" name="TextBox 5"/>
          <p:cNvSpPr txBox="1"/>
          <p:nvPr/>
        </p:nvSpPr>
        <p:spPr>
          <a:xfrm>
            <a:off x="893618" y="1839191"/>
            <a:ext cx="2379518" cy="2308324"/>
          </a:xfrm>
          <a:prstGeom prst="rect">
            <a:avLst/>
          </a:prstGeom>
          <a:noFill/>
        </p:spPr>
        <p:txBody>
          <a:bodyPr wrap="square" rtlCol="0">
            <a:spAutoFit/>
          </a:bodyPr>
          <a:lstStyle/>
          <a:p>
            <a:r>
              <a:rPr lang="en-US" dirty="0" smtClean="0"/>
              <a:t>Income inequality has been increasing in the united states… </a:t>
            </a:r>
          </a:p>
          <a:p>
            <a:endParaRPr lang="en-US" dirty="0"/>
          </a:p>
          <a:p>
            <a:r>
              <a:rPr lang="en-US" b="1" smtClean="0"/>
              <a:t>Top </a:t>
            </a:r>
            <a:r>
              <a:rPr lang="en-US" b="1" dirty="0" smtClean="0"/>
              <a:t>1% owns  _______ % of the nations wealth?</a:t>
            </a:r>
            <a:endParaRPr lang="en-US" b="1" dirty="0"/>
          </a:p>
        </p:txBody>
      </p:sp>
    </p:spTree>
    <p:extLst>
      <p:ext uri="{BB962C8B-B14F-4D97-AF65-F5344CB8AC3E}">
        <p14:creationId xmlns:p14="http://schemas.microsoft.com/office/powerpoint/2010/main" val="3307571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912" y="0"/>
            <a:ext cx="8911687" cy="1280890"/>
          </a:xfrm>
        </p:spPr>
        <p:txBody>
          <a:bodyPr/>
          <a:lstStyle/>
          <a:p>
            <a:r>
              <a:rPr lang="en-US" dirty="0" smtClean="0"/>
              <a:t>Why The World is Better Off ?</a:t>
            </a:r>
            <a:endParaRPr lang="en-US" dirty="0"/>
          </a:p>
        </p:txBody>
      </p:sp>
      <p:sp>
        <p:nvSpPr>
          <p:cNvPr id="3" name="Rectangle 2"/>
          <p:cNvSpPr/>
          <p:nvPr/>
        </p:nvSpPr>
        <p:spPr>
          <a:xfrm>
            <a:off x="3139906" y="2967335"/>
            <a:ext cx="5912196" cy="2585323"/>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CRISPR GENETICS</a:t>
            </a:r>
          </a:p>
          <a:p>
            <a:pPr algn="ctr"/>
            <a:endParaRPr lang="en-US" sz="5400" dirty="0">
              <a:ln w="0"/>
              <a:effectLst>
                <a:outerShdw blurRad="38100" dist="19050" dir="2700000" algn="tl" rotWithShape="0">
                  <a:schemeClr val="dk1">
                    <a:alpha val="40000"/>
                  </a:schemeClr>
                </a:outerShdw>
              </a:effectLst>
            </a:endParaRPr>
          </a:p>
          <a:p>
            <a:pPr algn="ctr"/>
            <a:r>
              <a:rPr lang="en-US" sz="5400" dirty="0" smtClean="0">
                <a:ln w="0"/>
                <a:effectLst>
                  <a:outerShdw blurRad="38100" dist="19050" dir="2700000" algn="tl" rotWithShape="0">
                    <a:schemeClr val="dk1">
                      <a:alpha val="40000"/>
                    </a:schemeClr>
                  </a:outerShdw>
                </a:effectLst>
              </a:rPr>
              <a:t>STEM CELLS</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64410258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1703</TotalTime>
  <Words>474</Words>
  <Application>Microsoft Office PowerPoint</Application>
  <PresentationFormat>Widescreen</PresentationFormat>
  <Paragraphs>58</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Century Gothic</vt:lpstr>
      <vt:lpstr>Wingdings 3</vt:lpstr>
      <vt:lpstr>Wisp</vt:lpstr>
      <vt:lpstr>Big Ideas in Econ</vt:lpstr>
      <vt:lpstr>ECONOMICS IS ABOUT CHOICES!</vt:lpstr>
      <vt:lpstr>Speak your mind… get out and vote</vt:lpstr>
      <vt:lpstr>Competition in Labor</vt:lpstr>
      <vt:lpstr>Profit vs. Planet</vt:lpstr>
      <vt:lpstr>Be Kind… we all want to avoid pain and seek out happiness</vt:lpstr>
      <vt:lpstr>Debt is Dumb</vt:lpstr>
      <vt:lpstr>Till Next Time…</vt:lpstr>
      <vt:lpstr>Why The World is Better Off ?</vt:lpstr>
      <vt:lpstr>Why The World is Better Off ?</vt:lpstr>
      <vt:lpstr>Why The World is Better Off ?</vt:lpstr>
      <vt:lpstr>Why The World is Better Off ?</vt:lpstr>
      <vt:lpstr>Why The World is Better Off ?</vt:lpstr>
      <vt:lpstr>Why The World is Better Off ?</vt:lpstr>
      <vt:lpstr>Why The World is Better Off ?</vt:lpstr>
      <vt:lpstr>Why The World is Better Off ?</vt:lpstr>
      <vt:lpstr>Why The World is Better Off ?</vt:lpstr>
      <vt:lpstr>Why The World is Better Off ?</vt:lpstr>
      <vt:lpstr>Income Inequality – Gini Coefficient       </vt:lpstr>
      <vt:lpstr>Why The World is Better Off ?</vt:lpstr>
    </vt:vector>
  </TitlesOfParts>
  <Company>Fontana Unified School District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Big Ideas in Econ</dc:title>
  <dc:creator>Eric A. Davis</dc:creator>
  <cp:lastModifiedBy>Eric A. Davis</cp:lastModifiedBy>
  <cp:revision>16</cp:revision>
  <dcterms:created xsi:type="dcterms:W3CDTF">2016-06-23T19:49:45Z</dcterms:created>
  <dcterms:modified xsi:type="dcterms:W3CDTF">2018-05-16T14:27:55Z</dcterms:modified>
</cp:coreProperties>
</file>